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09" r:id="rId3"/>
    <p:sldId id="1021" r:id="rId4"/>
    <p:sldId id="1010" r:id="rId5"/>
    <p:sldId id="1023" r:id="rId6"/>
    <p:sldId id="1011" r:id="rId7"/>
    <p:sldId id="1025" r:id="rId8"/>
    <p:sldId id="1012" r:id="rId9"/>
    <p:sldId id="1017" r:id="rId10"/>
    <p:sldId id="1027" r:id="rId11"/>
    <p:sldId id="1018" r:id="rId12"/>
    <p:sldId id="1029" r:id="rId13"/>
    <p:sldId id="1013" r:id="rId14"/>
    <p:sldId id="1020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5  Let’s go</a:t>
            </a: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Hit it big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usually goes to work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takes the subway if the traffic is bad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交通堵塞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42086" y="2708920"/>
            <a:ext cx="11404616" cy="190205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075" algn="l"/>
                <a:tab pos="52911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 from our home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your father go to work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075" algn="l"/>
                <a:tab pos="52911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walk to our school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your mother go to work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075" algn="l"/>
                <a:tab pos="52911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good way to get around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9732" y="4646860"/>
            <a:ext cx="11485848" cy="1902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usually goes to work by car.”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可知，此处询问爸爸上班的交通方式，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does your father go to work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你爸爸怎么去上班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38822" y="85763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09960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3101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your mother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teaches at a primary school near our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42086" y="2708920"/>
            <a:ext cx="11404616" cy="190205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075" algn="l"/>
                <a:tab pos="52911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 from our home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your father go to work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075" algn="l"/>
                <a:tab pos="52911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walk to our school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your mother go to work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075" algn="l"/>
                <a:tab pos="52911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good way to get around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620226"/>
            <a:ext cx="11485848" cy="1902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walks to work every day.”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可知，此处询问妈妈上班的交通方式，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does your mother go to work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你妈妈怎么去上班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02718" y="202392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0334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2357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walks to work every 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5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for health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健康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sz="25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5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5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so,too</a:t>
            </a:r>
            <a:r>
              <a:rPr lang="en-US" altLang="zh-CN" sz="25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5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5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42086" y="2564904"/>
            <a:ext cx="11404616" cy="170816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075" algn="l"/>
                <a:tab pos="5291138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 from our home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your father go to work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075" algn="l"/>
                <a:tab pos="5291138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walk to our school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your mother go to work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075" algn="l"/>
                <a:tab pos="5291138" algn="l"/>
              </a:tabLst>
            </a:pP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good way to get around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矩形 3"/>
          <p:cNvSpPr/>
          <p:nvPr/>
        </p:nvSpPr>
        <p:spPr>
          <a:xfrm>
            <a:off x="2143644" y="1422022"/>
            <a:ext cx="39786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dirty="0"/>
              <a:t>E</a:t>
            </a:r>
            <a:endParaRPr lang="zh-CN" altLang="en-US" sz="2500" dirty="0"/>
          </a:p>
        </p:txBody>
      </p:sp>
      <p:sp>
        <p:nvSpPr>
          <p:cNvPr id="5" name="矩形 4"/>
          <p:cNvSpPr/>
          <p:nvPr/>
        </p:nvSpPr>
        <p:spPr>
          <a:xfrm>
            <a:off x="3367780" y="1971084"/>
            <a:ext cx="495649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 dirty="0"/>
              <a:t>C </a:t>
            </a:r>
            <a:endParaRPr lang="zh-CN" altLang="en-US" sz="2500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84357" y="4274355"/>
            <a:ext cx="11485848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上文提到步行对健康有好处，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“Walking is a good way to get around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步行是出行的好方式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进一步强调步行的好处，符合语境，所以选</a:t>
            </a:r>
            <a:r>
              <a:rPr lang="en-US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84357" y="5402694"/>
            <a:ext cx="11485848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eaLnBrk="1"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5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前面二人都认为步行很好，因此</a:t>
            </a:r>
            <a:r>
              <a:rPr lang="en-US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I walk to our school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所以我步行去我们学校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5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符合语境，所以选</a:t>
            </a:r>
            <a:r>
              <a:rPr lang="en-US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5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5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12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六、根据短文内容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完成表格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每空一词。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Smith is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hospital is far from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work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 him about 30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is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wants to go in a “green”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way,so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walks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 her 10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works in a big company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公司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goes there by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subway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subway takes him about 20 minutes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917019"/>
              </p:ext>
            </p:extLst>
          </p:nvPr>
        </p:nvGraphicFramePr>
        <p:xfrm>
          <a:off x="452294" y="764704"/>
          <a:ext cx="11377263" cy="2253488"/>
        </p:xfrm>
        <a:graphic>
          <a:graphicData uri="http://schemas.openxmlformats.org/drawingml/2006/table">
            <a:tbl>
              <a:tblPr firstRow="1" firstCol="1" bandRow="1"/>
              <a:tblGrid>
                <a:gridCol w="1950063">
                  <a:extLst>
                    <a:ext uri="{9D8B030D-6E8A-4147-A177-3AD203B41FA5}">
                      <a16:colId xmlns:a16="http://schemas.microsoft.com/office/drawing/2014/main" val="3786885700"/>
                    </a:ext>
                  </a:extLst>
                </a:gridCol>
                <a:gridCol w="2730457">
                  <a:extLst>
                    <a:ext uri="{9D8B030D-6E8A-4147-A177-3AD203B41FA5}">
                      <a16:colId xmlns:a16="http://schemas.microsoft.com/office/drawing/2014/main" val="2708810531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322795978"/>
                    </a:ext>
                  </a:extLst>
                </a:gridCol>
                <a:gridCol w="3744415">
                  <a:extLst>
                    <a:ext uri="{9D8B030D-6E8A-4147-A177-3AD203B41FA5}">
                      <a16:colId xmlns:a16="http://schemas.microsoft.com/office/drawing/2014/main" val="40268611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Job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Transportation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0977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 Smith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doctor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 30 minutes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9825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Mrs Green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endParaRPr lang="zh-CN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 minutes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65149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 Wang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staff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职员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______________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 </a:t>
                      </a: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____________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6786157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6288892" y="1393612"/>
            <a:ext cx="11512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by car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260606" y="1988840"/>
            <a:ext cx="16802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teacher</a:t>
            </a:r>
            <a:r>
              <a:rPr lang="zh-CN" altLang="zh-CN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212934" y="1988840"/>
            <a:ext cx="12538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on foot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879182" y="2348880"/>
            <a:ext cx="181331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by subway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656311" y="2402304"/>
            <a:ext cx="185178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20 minutes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>
            <a:spLocks noGrp="1"/>
          </p:cNvSpPr>
          <p:nvPr>
            <p:ph idx="1"/>
          </p:nvPr>
        </p:nvSpPr>
        <p:spPr>
          <a:xfrm>
            <a:off x="406574" y="3140217"/>
            <a:ext cx="11485848" cy="954107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morning,he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work by car.”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Smith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开车上班，所以填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car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98001" y="386090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pc="-4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pc="-4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4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pc="-4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pc="-4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b="1" spc="-4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is a teacher.”</a:t>
            </a:r>
            <a:r>
              <a:rPr lang="zh-CN" altLang="zh-CN" b="1" spc="-4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可知，她的职业是教师，所以填</a:t>
            </a:r>
            <a:r>
              <a:rPr lang="en-US" altLang="zh-CN" b="1" spc="-4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</a:t>
            </a:r>
            <a:r>
              <a:rPr lang="zh-CN" altLang="zh-CN" b="1" spc="-4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4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98001" y="4314567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walks to the school”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可知，她步行去学校，所以填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foot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4885661"/>
            <a:ext cx="1148584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goes there by subway.”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坐地铁上班，所以填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subway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5733256"/>
            <a:ext cx="1148584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subway takes him about 20 minutes.”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可知，坐地铁花费大约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分钟，所以填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minutes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797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9" grpId="0"/>
      <p:bldP spid="8" grpId="0" build="p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将序号填在相应的位置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1916832"/>
            <a:ext cx="11485848" cy="479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1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Hi,Lucy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I ask you some questions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course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do you go to school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school on foot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does Nick go to school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goes to school by bike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>
              <a:lnSpc>
                <a:spcPct val="11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about Ben</a:t>
            </a:r>
            <a:r>
              <a:rPr lang="zh-CN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lnSpc>
                <a:spcPct val="11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goes to school by bus</a:t>
            </a:r>
            <a:r>
              <a:rPr lang="en-US" altLang="zh-CN" b="1" dirty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lnSpc>
                <a:spcPct val="11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</a:t>
            </a:r>
            <a:r>
              <a:rPr lang="zh-CN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do </a:t>
            </a:r>
            <a:r>
              <a:rPr lang="en-US" altLang="zh-CN" b="1" dirty="0" err="1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 and </a:t>
            </a:r>
            <a:r>
              <a:rPr lang="en-US" altLang="zh-CN" b="1" dirty="0" err="1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Smith go to school</a:t>
            </a:r>
            <a:r>
              <a:rPr lang="zh-CN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lnSpc>
                <a:spcPct val="11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6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go by car</a:t>
            </a:r>
            <a:r>
              <a:rPr lang="en-US" altLang="zh-CN" b="1" dirty="0" smtClean="0">
                <a:solidFill>
                  <a:srgbClr val="ED026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>
              <a:solidFill>
                <a:srgbClr val="ED0268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tf293.jpg" descr="id:21474956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1774573"/>
            <a:ext cx="1947207" cy="1237436"/>
          </a:xfrm>
          <a:prstGeom prst="rect">
            <a:avLst/>
          </a:prstGeom>
        </p:spPr>
      </p:pic>
      <p:pic>
        <p:nvPicPr>
          <p:cNvPr id="4" name="qtf294.jpg" descr="id:21474956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59849" y="1774573"/>
            <a:ext cx="2495716" cy="1237436"/>
          </a:xfrm>
          <a:prstGeom prst="rect">
            <a:avLst/>
          </a:prstGeom>
        </p:spPr>
      </p:pic>
      <p:pic>
        <p:nvPicPr>
          <p:cNvPr id="5" name="qtf295.jpg" descr="id:214749565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03637" y="1774573"/>
            <a:ext cx="2432089" cy="1237436"/>
          </a:xfrm>
          <a:prstGeom prst="rect">
            <a:avLst/>
          </a:prstGeom>
        </p:spPr>
      </p:pic>
      <p:pic>
        <p:nvPicPr>
          <p:cNvPr id="6" name="qtf296.jpg" descr="id:214749566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927730" y="1628800"/>
            <a:ext cx="1484419" cy="1383209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9979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307984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Li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err="1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Smart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矩形 8"/>
          <p:cNvSpPr/>
          <p:nvPr/>
        </p:nvSpPr>
        <p:spPr>
          <a:xfrm>
            <a:off x="2363559" y="318493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015086" y="31938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562000" y="32026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251164" y="3828287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509916" y="3843292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19205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生活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中有许多常见的交通方式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有哪些是绿色出行的选择呢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请圈出来。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10915" algn="l"/>
                <a:tab pos="66611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car	by bus	by subway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10915" algn="l"/>
                <a:tab pos="66611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train	by bike	on foot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510915" algn="l"/>
                <a:tab pos="66611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tram	by truck	by shared-bike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共享单车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903403"/>
            <a:ext cx="3960440" cy="437365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 bwMode="auto">
          <a:xfrm>
            <a:off x="3718942" y="2178941"/>
            <a:ext cx="1269510" cy="504056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椭圆 7"/>
          <p:cNvSpPr/>
          <p:nvPr/>
        </p:nvSpPr>
        <p:spPr bwMode="auto">
          <a:xfrm>
            <a:off x="7037074" y="2075859"/>
            <a:ext cx="1652687" cy="737989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椭圆 8"/>
          <p:cNvSpPr/>
          <p:nvPr/>
        </p:nvSpPr>
        <p:spPr bwMode="auto">
          <a:xfrm>
            <a:off x="263418" y="2792221"/>
            <a:ext cx="1457349" cy="55446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3835632" y="2802331"/>
            <a:ext cx="1324863" cy="55446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3" name="椭圆 12"/>
          <p:cNvSpPr/>
          <p:nvPr/>
        </p:nvSpPr>
        <p:spPr bwMode="auto">
          <a:xfrm>
            <a:off x="7034828" y="2804970"/>
            <a:ext cx="1324863" cy="55446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4" name="椭圆 13"/>
          <p:cNvSpPr/>
          <p:nvPr/>
        </p:nvSpPr>
        <p:spPr bwMode="auto">
          <a:xfrm>
            <a:off x="329660" y="3431018"/>
            <a:ext cx="1324863" cy="55446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6" name="椭圆 15"/>
          <p:cNvSpPr/>
          <p:nvPr/>
        </p:nvSpPr>
        <p:spPr bwMode="auto">
          <a:xfrm>
            <a:off x="6959302" y="3406887"/>
            <a:ext cx="2304256" cy="66322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3" grpId="0" animBg="1"/>
      <p:bldP spid="14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三、根据图片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选择合适的内容补全句子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1683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qtf297.jpg" descr="id:21474956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47500" y="1971401"/>
            <a:ext cx="1064365" cy="1241575"/>
          </a:xfrm>
          <a:prstGeom prst="rect">
            <a:avLst/>
          </a:prstGeom>
        </p:spPr>
      </p:pic>
      <p:sp>
        <p:nvSpPr>
          <p:cNvPr id="10" name="内容占位符 7"/>
          <p:cNvSpPr txBox="1">
            <a:spLocks/>
          </p:cNvSpPr>
          <p:nvPr/>
        </p:nvSpPr>
        <p:spPr bwMode="auto">
          <a:xfrm>
            <a:off x="369998" y="321297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little boy goes to school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9937918" y="2204864"/>
            <a:ext cx="1845920" cy="332398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bike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rides a bike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bus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car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foot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231110" y="3256942"/>
            <a:ext cx="16738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by bike</a:t>
            </a:r>
            <a:r>
              <a:rPr lang="zh-CN" altLang="zh-CN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3862893"/>
            <a:ext cx="940676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图片中的小男孩骑自行车，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骑自行车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）表示出行方式，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rides a bike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是动词短语，在此处不符合句子结构，所以选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171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三、根据图片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选择合适的内容补全句子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1683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qtf298.jpg" descr="id:21474956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126654" y="2092656"/>
            <a:ext cx="1678231" cy="998968"/>
          </a:xfrm>
          <a:prstGeom prst="rect">
            <a:avLst/>
          </a:prstGeom>
        </p:spPr>
      </p:pic>
      <p:pic>
        <p:nvPicPr>
          <p:cNvPr id="7" name="qtf299.jpg" descr="id:214749570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537301" y="2092656"/>
            <a:ext cx="2245022" cy="998968"/>
          </a:xfrm>
          <a:prstGeom prst="rect">
            <a:avLst/>
          </a:prstGeom>
        </p:spPr>
      </p:pic>
      <p:sp>
        <p:nvSpPr>
          <p:cNvPr id="10" name="内容占位符 7"/>
          <p:cNvSpPr txBox="1">
            <a:spLocks/>
          </p:cNvSpPr>
          <p:nvPr/>
        </p:nvSpPr>
        <p:spPr bwMode="auto">
          <a:xfrm>
            <a:off x="369998" y="3212976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teachers go to work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algn="l" eaLnBrk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 eaLnBrk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>
                <a:tab pos="4410710" algn="l"/>
              </a:tabLst>
            </a:pPr>
            <a:endParaRPr lang="en-US" altLang="zh-CN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 eaLnBrk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lady goes to her office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9793902" y="2060848"/>
            <a:ext cx="1845920" cy="332398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bike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rides a bike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bus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car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foot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39597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图片显示的是公交车（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bus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900648" y="3246707"/>
            <a:ext cx="11945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by bus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5206684" y="4566049"/>
            <a:ext cx="11512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by car</a:t>
            </a:r>
            <a:endParaRPr lang="zh-CN" altLang="en-US" dirty="0"/>
          </a:p>
        </p:txBody>
      </p:sp>
      <p:sp>
        <p:nvSpPr>
          <p:cNvPr id="17" name="内容占位符 1"/>
          <p:cNvSpPr txBox="1">
            <a:spLocks/>
          </p:cNvSpPr>
          <p:nvPr/>
        </p:nvSpPr>
        <p:spPr bwMode="auto">
          <a:xfrm>
            <a:off x="361200" y="530131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显示的是小汽车（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），所以选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car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三、根据图片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选择合适的内容补全句子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1683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qtf300.jpg" descr="id:214749571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54646" y="2060848"/>
            <a:ext cx="1264746" cy="1203910"/>
          </a:xfrm>
          <a:prstGeom prst="rect">
            <a:avLst/>
          </a:prstGeom>
        </p:spPr>
      </p:pic>
      <p:pic>
        <p:nvPicPr>
          <p:cNvPr id="9" name="qtf301.jpg" descr="id:214749571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142878" y="1988840"/>
            <a:ext cx="1537980" cy="1178561"/>
          </a:xfrm>
          <a:prstGeom prst="rect">
            <a:avLst/>
          </a:prstGeom>
        </p:spPr>
      </p:pic>
      <p:sp>
        <p:nvSpPr>
          <p:cNvPr id="10" name="内容占位符 7"/>
          <p:cNvSpPr txBox="1">
            <a:spLocks/>
          </p:cNvSpPr>
          <p:nvPr/>
        </p:nvSpPr>
        <p:spPr bwMode="auto">
          <a:xfrm>
            <a:off x="369998" y="3212976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pupils go to the museum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girl often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park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9793902" y="1628800"/>
            <a:ext cx="1845920" cy="332398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bike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rides a bike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bus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car</a:t>
            </a:r>
            <a:endParaRPr lang="zh-CN" altLang="zh-CN" sz="1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foot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2"/>
          <p:cNvSpPr txBox="1">
            <a:spLocks/>
          </p:cNvSpPr>
          <p:nvPr/>
        </p:nvSpPr>
        <p:spPr bwMode="auto">
          <a:xfrm>
            <a:off x="360854" y="386104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图片显示小孩们在走路，所以选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foot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31110" y="3195220"/>
            <a:ext cx="125386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on foot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091421" y="4467140"/>
            <a:ext cx="195919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rides a bike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内容占位符 2"/>
          <p:cNvSpPr txBox="1">
            <a:spLocks/>
          </p:cNvSpPr>
          <p:nvPr/>
        </p:nvSpPr>
        <p:spPr bwMode="auto">
          <a:xfrm>
            <a:off x="360854" y="515903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缺少谓语动词，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骑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）是动词，且对应单数第三人称的主语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girl,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rides a bike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510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1740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四、从右栏中选出与左栏句子相对应的答语。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you go to school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　　　　　　　　　　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we go there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your father go to work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they go to the park by bike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Lucy go to the library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3"/>
          <p:cNvSpPr txBox="1">
            <a:spLocks/>
          </p:cNvSpPr>
          <p:nvPr/>
        </p:nvSpPr>
        <p:spPr bwMode="auto">
          <a:xfrm>
            <a:off x="8039422" y="1402088"/>
            <a:ext cx="3816424" cy="309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by plane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No,they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by bus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 to school on foot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rides her bike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6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work by car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0378" y="1424389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C</a:t>
            </a:r>
            <a:endParaRPr lang="zh-CN" altLang="en-US" sz="2600" dirty="0"/>
          </a:p>
        </p:txBody>
      </p:sp>
      <p:sp>
        <p:nvSpPr>
          <p:cNvPr id="4" name="矩形 3"/>
          <p:cNvSpPr/>
          <p:nvPr/>
        </p:nvSpPr>
        <p:spPr>
          <a:xfrm>
            <a:off x="900378" y="1988840"/>
            <a:ext cx="49007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A </a:t>
            </a:r>
            <a:endParaRPr lang="zh-CN" altLang="en-US" sz="2600" dirty="0"/>
          </a:p>
        </p:txBody>
      </p:sp>
      <p:sp>
        <p:nvSpPr>
          <p:cNvPr id="6" name="矩形 5"/>
          <p:cNvSpPr/>
          <p:nvPr/>
        </p:nvSpPr>
        <p:spPr>
          <a:xfrm>
            <a:off x="900378" y="2603147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E</a:t>
            </a:r>
            <a:endParaRPr lang="zh-CN" altLang="en-US" sz="2600" dirty="0"/>
          </a:p>
        </p:txBody>
      </p:sp>
      <p:sp>
        <p:nvSpPr>
          <p:cNvPr id="7" name="矩形 6"/>
          <p:cNvSpPr/>
          <p:nvPr/>
        </p:nvSpPr>
        <p:spPr>
          <a:xfrm>
            <a:off x="900378" y="3223620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B</a:t>
            </a:r>
            <a:endParaRPr lang="zh-CN" altLang="en-US" sz="2600" dirty="0"/>
          </a:p>
        </p:txBody>
      </p:sp>
      <p:sp>
        <p:nvSpPr>
          <p:cNvPr id="8" name="矩形 7"/>
          <p:cNvSpPr/>
          <p:nvPr/>
        </p:nvSpPr>
        <p:spPr>
          <a:xfrm>
            <a:off x="900378" y="3804789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D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05301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your father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is a doctor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医生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works in a big hospital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医院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88818" y="3254170"/>
            <a:ext cx="11485848" cy="183101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075" algn="l"/>
                <a:tab pos="55578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 from our home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your father go to work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075" algn="l"/>
                <a:tab pos="55578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walk to our school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your mother go to work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410075" algn="l"/>
                <a:tab pos="5557838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good way to get around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174948"/>
            <a:ext cx="11485848" cy="1227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前文提到爸爸工作的医院，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它离我们家很远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）。符合语境，所以选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26177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92599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1370</Words>
  <Application>Microsoft Office PowerPoint</Application>
  <PresentationFormat>自定义</PresentationFormat>
  <Paragraphs>142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369</cp:revision>
  <dcterms:created xsi:type="dcterms:W3CDTF">2020-11-06T05:24:00Z</dcterms:created>
  <dcterms:modified xsi:type="dcterms:W3CDTF">2025-06-30T08:09:02Z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